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83" autoAdjust="0"/>
  </p:normalViewPr>
  <p:slideViewPr>
    <p:cSldViewPr>
      <p:cViewPr varScale="1">
        <p:scale>
          <a:sx n="101" d="100"/>
          <a:sy n="101" d="100"/>
        </p:scale>
        <p:origin x="-112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5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5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4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0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3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8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3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0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7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425FF-D607-4DD9-AFAD-E42232B35872}" type="datetimeFigureOut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A2527-07FC-45ED-8780-F52695F6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2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illiam.bradford@post.harvard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 PROPOSED GRAND STRATEGY FOR THE UNITED STATES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William Bradford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Presentation to American University School of Public Policy, 11 June 2013</a:t>
            </a:r>
          </a:p>
        </p:txBody>
      </p:sp>
      <p:sp>
        <p:nvSpPr>
          <p:cNvPr id="4" name="AutoShape 2" descr="data:image/jpeg;base64,/9j/4AAQSkZJRgABAQAAAQABAAD/2wCEAAkGBxMTEhUUExEWFRIVFSIaFxcYFxoeFxgWHx8iHCAbHB0dHCghGhwlHRwZIjEhJSksLi4uHB8zODMsNygtLisBCgoKDg0OGxAQGywmICQsLDQ0MCwxLDQ0LDQ0LSwsNDQsNCwsLCwsLCwsLCwsLCwsLCwsLCwsLCwsLCwsLCwsLP/AABEIAJgAtAMBEQACEQEDEQH/xAAbAAABBQEBAAAAAAAAAAAAAAAAAgMEBQYBB//EAEwQAAIBAwIDBAUGCQkGBwAAAAECAwAEERIhBQYxE0FRYQciMnGBFDRSc5GyFiNCVHKSobHhFSQzNWKTosHRF0NTdIKjJTaDwsPS8P/EABsBAQADAQEBAQAAAAAAAAAAAAABAwQCBQYH/8QAOxEAAgIBAQQHBQYFBAMAAAAAAAECAxEEEiExcQUTFDJBUWEzgZGhsQYkNFLB0RUiQnLwI1Ni8YKS4f/aAAwDAQACEQMRAD8AxLHzr6tI+bOZPjUkBk+NAGT40AZPjQBk+NAGT40AuGNnYKoLMxwAOpJ6CobSWWSll4Rb/gpf/mk36pqntNP5kXdns8g/BS//ADSb9U07TT+ZDs9v5WH4KX/5pN+qadpp/Mh2e38rOfgpf/mk36pp2mn8yHZ7PJnfwUv/AM0m/VNO00/mQ7PZ+Vh+Cl/+aTfqmnaafzIdns/KyLf8EuoV1zQSRrnGWBAz4V1C2ubxF5OZ1TistFfk+NWlYZPjQgMnxoAyfGgDJ8aAMnxoAyfGgHIyfGoJQ23WpIOUAUAUAUAUAUBZ8r/PLb69PvCqr/ZS5P6FtPfjzR6d6R+crqzuEjhKaWj1HUuTnJHjXlaLS12wbkejqtROuSUTJ/7UeIfSi/u/41s/h1PqZe3W+gf7UeIfSi/u/wCNP4dT6k9tt9D1Vp7n5DqDKbtY8thRjXjUV09221eFdhN7HA97QqErIK/g3vwedD0jXvjH+p/GsfWyPsv4BpPKXx/+Hf8AaLfeMf6n8adbIfwDR/8AL4ln6QbxpuD28r41u6M2BgZwe6vZ6MebPcfCdOVRpsnXHgng8mr3j50KAKAKAKAKAKAci6VDJQhutSQcoAoAoAoAoAoCz5Y+eW316feFVX+ylyf0LafaR5r6mt9NHzyP6kfeNY+jPZvmatf30ef16JgL/kiwWS5Dyf0MCmaT9FNwPicVm1U3GGFxe40aaG1PL4I3nos5iaWadZTvOxmUeDZwy+7Gn7K8LVpQvcF4JfQ+qro6zoyvUf8AKSfx3GW5v4V8mu5IwMITrT9Ft8fA5FebOOJH23Rmq7RpozfHg/cU1cG83POP9R2nvT9zV7nRXf8Acfl/2j/EWf3M8tr3z5gKAKAKAKAKAKAci6VDJQhutSQcoAoAoAoAoAoCz5Y+eW316feFVX+ylyf0LafaR5r6mt9NHzyP6kfeNY+jPZvmatf30ef16JgNnZ8Nnj4YeyglklvX30Rs2mCPx0g41MfiPdWGVkJX72ko+fmbYwkqf5Vvl9Brl2yvLeSKUWlxmNskdjJuM7j2e8E14fSEs6lyjvWEfe9CdTLopUWzim9rc2ljfuZu/SjwoyxRXCKSyHSQAclHxjbrkHH2ms90crKOOgNUqrJ0zeE9/vX7nn38iXX5pcf3Mn/1rPsvyPp+26b/AHI/+0f3NZztGy8EtVZSrBkBUggg4bYg9K9vovv+4/NvtBJSvnKLytp8DyuvfPmgoAoAoAoAoAoByLpUMlCG61JBygCgCgCgCgCgLPlj55bfXp94VVf7KXJ/Qtp9pHmvqa700fPI/qR941j6M9m+Zq1/fRjOCcLe5nSGMes5xn6K97HyArbbYq4uT8DJVBzkomh524rJDflYHaNbVVjjAJGygHfxyTWbS1RlTmSztZZovslG3EfA2npV4nKi28aOUWQMz6TjONIAyO7c181e8PZR999nNPXZt2TWWsYz65J/IsvyvhzQyb6cxZ8sZB94yPspV/NDBR0vHsmuVsPHD/cz/KnE7i3W9gkdtUMJZQ2SVcEjIz3HINcwbimmel0jpqNRKi6tL+aW/HiuO/kHObE8EtSSSSyZJOSThuter0V3/cfIfaJKN9iS3bTPLa98+ZCgCgCgCgCgCgHIulQyUIbrUkHKAKAKAKAKAKAs+WPnlt9en3hVV/spcn9C2n2kea+prvTR88j+pH3jWPo32b5mrX99FLwDnSSzXENtbBiMM5Vy7e866vt0kbXmUmU16l191Ib47ze91kzWlqXIx2gRw4+Pab4881NWlVfdk/l+wnqHZxSNv6U3CyWZKhgEf1Wzg+x1wQf218pqO8j9F+zcXKm1J47vDkypsefZ4UCRQW6IO5UcD79cq1rgj0Leg6bZbVk5t81+xJj5jku47wyRQq4tT66KwYjI2JLHIqdvaTKpdHw0tlKhKTW2tzaxwfohznH+o7T3p+5q9borv+4+N+0f4iz+5nl1e+fMBQBQBQBQBQBQDkXSoZKEN1qSDlAFAFAFAFAFAWfLHzy2+vT7wqq/2UuT+hbT7SPNfU1vpo+eR/Uj7xrH0Z7N8zVr++jz+vRMBxuh91CUew+ka1Nxa211F6yIvrY7kcA5+BAr4/VQab9D9F+zWqhGUq2+9jHNeB5xWQ+xLvg40Wl3Kw9V1WFCfynJyQPHAGTXcd0Wzz9S9vU01rim5P0SX6l7zj/Udp70/c1ez0V3/cfn/wBo/wARZ/czy6vfPmAoAoAoAoAoAoByLpUMlCG61JBygCgCgCgCgCgJ3ArhY7mCRzhElVmPgAQTVdsXKDS8UyytpTTZ6ZzBxngl5IJJ5JCyrpGBIBjr3CvLpp1dSxFfQ9C23TWPMv1KvsuXfpy/93/Srfvvp8iv7p6/M72XLv05f+7/AKU+++nyH3T1+ZoODc38JtouxjnkMXcrrIwGeoGR08qzW6TUWvMkvkaK9VTWsRb+ZBm4ny+zaiuD/ZWVR+quB+yqP4Za/wCn5nqx+0uojHZVr96z9VkVxHjXBJgitI4SMeoiLIqr54A6+dH0ba/D5kUfaGdLbjLe+LazkqueOYrGWxjtrWRj2brgFW9kA97DzrbodJZTPMluweT0hrlqszb3t5POa9Y8kKAKAKAKAKAKAci6VDJQhutSQcoAoAoAoAoAoAoAoAoAoAoAoAoAoAoAoAoAoAoAoAoByLpUMlCG61JBygCgHVt3KFwhKKQC2DpBPQE+JrnaWceJ0otrPgNV0cgDQkKEBQnAZ86DAZoMHMjxoMHaAMjxoMBQgM0JDNAFCAoAFCQoAFBgKEDkXSoZKEN1qSDlABNCT1Tg9kj2c3DNI7cW6z+ZmOW0+9R2Y+NeRZNq1X+Gce49OEU63V44yeWRvggjqNx7/ca9dnmLcz0bjdgtzwuOVVT5VEiyy6I1UtGxZc4UDPs528K8uqbr1Di29l7j0bIKdKaW/iedIpJAAyScADqSegFennCyzz0svceic12q2fDYEiEZlLmOaTs0ZiwB1KGIOMHbI8K83Tydt8nLOPBG+5KulKIxPxFhwiKcJD25uOzMnYxElACehTHcN8V0q09S4POMZ4siU2qFLxyUE3HGktnSaJCzEGGVYY0IKn1gSoGRgitHU4mnFv1WWUO1utqSNFxjiDJwu0uEjhWaSQq7CCI6gAcbFCB0HSs1VaeolBt4XqzRbPFMZLxIvFLWG54X8s7JIriOXQxjAVZNx+SNs7528DXdcpV6jq8tpr4Fc1GdO3jDyPckXOqyvi6RM1vErRM0UZKk6+/T63sjrmudVHFsMN7853v0O9M81y9Cp5W4MlwJ7u6z8ngGpwuFMjnfQMYA88eIq7UWuGK6+L+RVRWp5nPgiHNzTPn8SI7ePujjjTAHmzKWY+ZNdrTQ/q3+uTh6iX9KSF8W42tzbIJEQXSS+2kYUyRlT7WkAZDAfbUV0uux4e5oTtU4LPEufRrYwFy9yoKzN8nhyAfxjKWY7+ChRnxYVRrZyxiHhvZdpIRzmXjuMpeW7207odpIXI3AIyD1wQQQdjvW2MlZFNcGZZJwng9Cl4XDxCzgULHHxDsTKmlVQSjJVhsAM7D3ZHnXmqyVFrby45xyN7grq0v6uJ53BcSW8hIAWRThldFbHiCrAivSajYvQwKUoSLz0hXAN48aqixR40KiKoGpQTkgAn41Ro4/6eXxLtVLM8IzFajKORdKhkoQ3WpIOUBc8pcPWa5UP/RRgyy/Vp6xHx2HxqjUWOFbxxe5e8vohtT38DScG5stBfC5+TyrJK/rOZsqA5wcrp9kbbeVZbNNZ1OxlNLwwaIaiCs2sFFz5wr5NfTIBhGbWnhpbf8AYcitOkt6ypP3FGor2LGkaDh3GBa3VmJP6GSzSOUHppfJyR4An7M1lnX1tc8cVJtGhWdXOKfDCI03A/5OubiZxmO3wbfP5cj57P36cEn9EV2ruvrjFcXx/X4nLq6qbk/DgJ4ydXBbRict8pfJPUk6sk+dTVhaqS9Ec2fh4v1ZJgvOy4JE3ZRS5uiMSrqUbNvjI3/1rhx2tW0njd4He1s6dPGd/wC5nON8XW4itkWFY3i7TUsa4Q6ypBAyTn1TmtVVTrlJt5zjiUWWqcUkjT3s8K8HsTNCZV7Vtg5Qj2twQDnburJFTepnsvG40ycVTDaWRj0gWumC2a2P/hrLlFUezJ3lz1Zj4nwNdaNpzkp9851KxFOHdG+Q/mXFfqE/+Sp1ftaub/Qab2cyVywva8FvIk3lR9bKOpXAIP8Ahb7K5v8A5dXCT4E0pS08kjz6vRMAoIcEgEgYycbDPTPvxUDD4m14lLa2/wAmgkNwJrQBj2WjT2zEO3tb52UfCsMFZZtTjjEvPyN03CGzF5yhPpPgVpobuMfi7qIN/wBQxnPngrU6FtRdb4xZzrIpyU14lfxu5eOPh0kbFHW3JVh1B7RqsqSlKxPxf6HFknGMGvIvOI2qcXgNxAoW/iX8dEP96v0l8T1x9h7qohJ6WexLuvg/Iuko6iO1HvL5ma53H89m/wCn7i1q03sl/nizNqPaP3fQo6vKByLpUMlCG61JBygNLwbjlrDBLGYJS86BJHEijAByQo07A99ZLabJzTytzNVd1cItYe8z8BTUNYYpncKQGx5EjANannG7iZ1jO81vMvNNpedmZLaYPGukOJVyy/2srue/PmaxUae2nOJLea7b67MZTKzmjjFvc6DHC8bJGse7hlKKMDuzmrdPVOvKbTWcld9kJ4aTyJ5i5mku47eN84gTB39tumo+ekAfb41NOnVTk14kW3uxJPwLC55ktWsks/k8oVG1q3aLq1HOc+r03O1VxosVrsyt5Y7q3WoYY6OaLP5GLM2kpjD69XaqG1dc+z51z2e3rOs2lnkT19XV7GGQ7LjNlDqaK1l7UoVVnlUhNQwWA0j1sZwa7lVbPClJY5HEbao70t49xPmO1ks47UW8qiElkYyKTqOfaGncb1FdFsbXZtLedTvrlWoYe4j8uc09hE9tPF29rJ1jzgo3ih7vH3jNdXabbkpxeJLx/c4pv2U4yWUS+DcyWdvDcQrbTMtwoV2aVQ2kZwBhcD2jvXFuntslGTkt3od13Vwi1h7yl4PxyS0nMtuSo6FW3DJ9FsYBq+2lWw2ZlNdrrlmJLvL2wmbWbeaBjuywupjz5Bh6o8q4jC6O5ST5ncp1SecNcifZcx2USpGtnJ2ayCVsyDVK6+zr9XGkddIquVFsm25LOMcuXqdxuqikknjiZ7jd4s08kqhh2jFjrIJ1E5O4A2rTVBwgovwM9k1KWUaCfmW1ks47SS3lYRHKSdouoE9QPV9nfp7qzrT2K12KS3mh31utQae4h8d4zbTQwxpBKjQJoRjIpBBOTqGnc5z08a7qqthJttbzi22uUUkuBU8J4nLbSrLC2l1PwI7wR3g1dZXGyOzLgUwslB5iSOZuKi6uZJwuntMHTnOCAAf3VxRX1cFDyOrrNubkVdXFQ5F0qGShDdTUkGhs+T5ZYGnSe2MKe23aMNBwDhvUyDuKzS1UIz2GnnkaY6ZyjtJrBQPHhiuoHBxqGdJ8xtnHwrRndkz434Ly55UkSFZjcWxjckIVkYl2H5KjRnPvxVEdQpS2VF5Re9O1HaysFdfcHnhUNLC6KTgFhsT4ZqyFsJvEWVyrlFZaI1tbPIwRFLMegHU13KSiss5UW9yJs3L90hUNbupY4UEYyeu32Gq1dW+DR26Zp4aFyct3a41W0gycDIxk1C1FT4MOma4oZv8Ag1xCuqWF41JxlhjeuoWwn3XkiVUo8UNWHDpZiVijZyBkhRk4qZzjBZk8ERg5bkTRyxeb/wA1k26+r09/hXHaK/zI76ifkJk5cu1UsbaQKoyTjYAd5otRW3jI6ifkcg5dunUOttIVYZDadiPfUu+tPDkiFTNrKRHvuFTQ4MsLoD0LKQD8eldQshN4i8nMq5R4oatLR5WCRoXc9Aoyf4VMpKKzIiMXJ7iZe8v3MSdpJCwj6FtioJ7iQTiuIX1zeE953KmcVloUOW7vTq+TSacZzjbHvp19ecbSHUTxnAo8r3mFPyZ8MoYHGxUjINQtRU/EnqLPIDyvefmsmfdRaip/1Idns8hT8qXo62sm4z07vPw+NQtTU+EkOz2eRWrZyGTsgh7TONPfnwq1yWNor2XnHiO8Q4VNBjtomj1dNQxmuYWwn3Xk6nXKHFEeLpXbOEIPWpBueV/6n4h+kv7hWC/8TWbafYTMLW8xGg4i5PDbQeE83/sP+dZoJdfPkjRJ/wCjHmzU8C4rD8htbW8GYLkyjtCd4nVhpO/Qb9e6sttUutlZXxWN3maK7IuuMJ8HkxnMvApbKYxSb96OOjr3Ef5jurdRdG2OV8PIy21Sqlhk7ny4ZpoiSfmsXf8A2aq0kUovmyzUSe0t/gi39Kch1We5+aKevf4++qdAlifMs1kmnHHkd5gY3vC4LrOZbU9lN4lTjDH/AAn4mlKVOolDwlvQtzbSpeXEpuUZOwE14f8AcLpj8DO+Qvv0gM1XahbbjX5/QqoewnPyLjkN3ez4qMu7GFCNySWPaZPiSdqp1aSsr5/sXaZt1zKHhyXcCSThXRFXQ4kDqHEmVwAQNXj5bVon1U2ofQoj1sU5fUvOASn+RL31jhZlxv02Xp4VnuS7VDkX1SfZ5CuUrsnh1+LglrcKBFqOQJjq2TPf7JwKaiK66Gxx8eXqRTJ9VLa4eo16PbUTw3tujhLqWNezJONSgksoPUZ2z7x4VOslsThNrMVxI0qUoyiuLM/Mbm07a3kQp2igOjDbY5DL3Zz3itKULcTW/BRJ2V5i/E0sTn8H33PzoDr3ZG1ZWl2xcjSpPs2c+JkeJ8VlncvI5yegBIVQNgFGdgAK2RqjBYSMkrZSecmq9LchF/sxH4lOhI8aydHpdV72adbJqzd5EXlnnGSO7jkmYmMoIZdycxjYM2TuR4+Ga6v0sZVtR48UcVamSmnLhwH7rldba+lMozZwDts/TQ+wgPeWb1fcDXK1G3UlHvPdy8zt07Fjb4Iy3FeIyXErSytl3OfIeAHgANhWyuuNcdmJksm5vLGIuldM5Qg9akg3nIkZn4fxC3TeUgOq97DB2H2ftFefq3sXQm+Bu062qpxXEwRPjtjrnur0PoY2nwNHzDEYrSyhYYkxJM694DldGR3HCnb3VlpalZOa4bkX2rZrjF+o3xhf5hYnuLTj/EtTW/8AWn/4kT9lD3l5y1xSO+h/k+8bDD5tOeqN9Ek/s8enhVF9cqZ9dX70XUzVkern7iq9IlqYrlY2ILR28akjpkDG3lV2jltVtrxbK9SsTS9EWfpS9qy/5Rf31VoeE+ZZrOMeQx6NLxTLLaSn8VdxlPIOAcH34J/ZXWti9lWR4xOdJJZcHwZX81RfJ1issgmEF5iOhnfH26UAA95rvTtWN2+fDkcXrYSr8uJb+j2Rls+KMrFWECEFSQQfxm4I3FVaxJ21J+b/AELdLnq54M0ON3EkbwNI8wlZcB2Z2DKTjRknBOcHHWtXUwi1NLGPcUdZOUdl78mv4EZbXhfEBkLLHcBTjS2DhQRuCDWK3Zs1Ffk0aq04UyFTZ4tYAr89s/aQbCRD3hRtk4+0Ed9F91u392Qb6+rdxRhxayxxx3KkqrSMqspIZXXGxP5J3yPjW/ajKTg9/wCpj2ZRSkjaHi54hwy5NyAZrTSY5cAE6tsHz238dqwdUqL47HCXga9vraW5cV4keL/y+/8AzY/eK7f4xf2kL8L7zDVvMJtfS78//wDRT/OsPR/svezXrvae4xVbjIb3m68duE8PyxOonV56Rhc+OMmvO08UtTYb72+oiYKvRPPHIulQyUII3qQk28Im8Nup7eQSQuyOOhB7vAjoR5Gss79PNbMpJo9KHRuug8xrl8C7m5wuWOswW3a/8TsE158cnvrOlpksbe7yzuLno9c97p38igu3lldnkZndjksxyT/+8K0x1GnisKSRRLovXSeXXItLvmGeSIQtHD2YB0qIkGgnqU+iTVMZ6aMtpT38y6Wi10lsup45FKIW8DV/a6fzIo/hWt/25fAsbric8sqzShZHVQvrqGDADA1A+0fOqo26eMNmMix9H65y2nU8knjPMVzdKFmWNtPsns1DKPBSNwNhtXNctLW8wl8zqzQ6+axKp/AqrRpI3SRNnRgynzByKulqaGsOSKo9F61PKrYq9kklkeR93dizHzO+3gKiGoohFRUluEujNbJ5dci24bzNdW8fZwiNFIw2Iky/6ZPtfGqZvSzeZS+fAtjotfFYVT+Aq25nuI2DJFbq46MIIw2fHIFG9NJYc93MlaLXLf1T+AqHmu6WMxBYuzYkupiQh2PUv9Jj41D7K3tbe/mFo9fjHVP4FVw28ngkEsLFHHeuMb9xHQjyq6d2nnHZlJNFcejddCW0q5fAtm5ruTrBigZJDmRDEuh2+kR9LzFU/dfz8PHJb2PX/wC0/gQOI8VmljEWlI4QdXZxKFQt9I43Y+ZNWQt08XtbeX6srl0frpLHVNLkTV5ouRF2ISHsf+H2KaCfEj6XnXH3Xa29vfzO+xa/Z2eqeORUcPmeJtYjRz4SKGX34PfV0r6JLDn8yuPRmti89U/gT+N8eubsDtxGzDo+hQ4HhqG+PKqqpaaruy+Z3ZoNfZ3qn8CqiRlYHSDg5wQCD7x3jyq56qhrG2ildF6xP2TLy75nuZIhE6QmJR6qdkmE2xlPoneqI9mjLaU9/M0S0WvlHZdTxyM88ZHWtkLYT7ryeffpL6MO2DWfMVF0rtmdCRjO5wM7nwFPALiajmLk5rSIytOrDUFUBdySdu/b1MP8cedZadSrJbKX+f8Ae41W0yhHa2v8/wCij4Nw9rieOFTgu2CcZ0r1LfAAmr7JqEHJlValOSWTnGLBreaSFjko2M/SHUN8Rg0rkpxUkRYpQk4tlhacvl7R7ntd1z+L09VUgE6s+fcD54quVyVvV4LFW3ByyVnDLXtpootWntJFTOM41HGcd/WrZtRi5eRVDMpJZJnHuDG2MYMiuZELeruBhiuMg79K4ptVmdx3bCUMbyPbWBeCabVjsmQacddervztjT+2upTSmo+eTmKk4uWeArgfD/lE6Q6wmvPrkZC4BOSM+VRbNVwcsCtOclHJ3jnC2tpBE5y2hWOOgLDOPP399KrFZHKJtjKDw2TuCcuG4haTtdJ1MqLo1aii6zqORp2Ix1J322qu29VySx/nA7rrlOOclAGrRuKG35ltx7hiQGIJM0naRiTePRhW9n8psnrnwx31VTY55ysYePP9C22LhjfnIrl/g/yjWTIUWPQCVQuxLtpXCgjbPU1F1vV43foTVBzzvwV97bmKR4yQTG5UkdCVONvsq2LUkmVSzF4yXV3ywyWguu1BUxqxXG6l20hTv4DIPfgis8dQnZ1ePP5F8qZRht5M+uT0rTuM6bOZphDaYZphDaZe2HL3a2/bCUhsSMF7MlMR6Scvn1SdWwI3xWed6jPZx5fP0NEKnKG1kpYULMqjqzADJwMk43PcKvlhLJRFtvBZ8xcGFswUSM/rOpLRMmGQ4OnJOpfMVXTbtrhjh454ll0NjxKyLpVrKUIZetSgOy3EjDDO7DOcEkjOMZ38tq5UUuCJcm+LERuy5wSMjBxncHqPcalrPEhNrgDuzdSSQMb5Ow6CiWOAbzxHFupQhjEjiNjkoGOknxI6VGys5xvJUmljI1GzKQQSCDkEbEHxFS1lYZCeDskjNjUScdMknA67fGmA23xAOwBUE6T1G+Djpn3Ux4jIRsynKkg+I2NGshPASSM3tEkgYGSTsOg91EscA23xHbe7ljDBJHQN7QViA3vA61DhF72iVJrgR8eVdEC5HZsaiTgYGcnAHQDyqEscA23xHLW5kjOY3dGIxlCVOPDaocU1holSa4DODXRA4biQjTrbTgDGTjA3Ax4A5xUbK44J2njAWs7xsHQlWXofDuo0msMJtPKGgtSQGDQgfW6lCGMSOIyclAx0k+a9DXOys5xvOtppYyMYrogfurqWQgySO5AwCzFsDwGegrmMVHgiXJviJjG1SyEf/9k="/>
          <p:cNvSpPr>
            <a:spLocks noChangeAspect="1" noChangeArrowheads="1"/>
          </p:cNvSpPr>
          <p:nvPr/>
        </p:nvSpPr>
        <p:spPr bwMode="auto">
          <a:xfrm>
            <a:off x="63500" y="-693738"/>
            <a:ext cx="171450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 descr="C:\Users\user\Pictures\am 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09600"/>
            <a:ext cx="17145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39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14 Point Grand Strategy for Victory in the Global War on Terror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sz="2400" dirty="0" smtClean="0"/>
              <a:t>Define </a:t>
            </a:r>
            <a:r>
              <a:rPr lang="en-US" sz="2400" dirty="0"/>
              <a:t>the Sphere of Freedom and the Vital </a:t>
            </a:r>
            <a:r>
              <a:rPr lang="en-US" sz="2400" dirty="0" smtClean="0"/>
              <a:t>Interests</a:t>
            </a:r>
          </a:p>
          <a:p>
            <a:pPr lvl="0"/>
            <a:r>
              <a:rPr lang="en-US" sz="2400" dirty="0" smtClean="0"/>
              <a:t>Restore </a:t>
            </a:r>
            <a:r>
              <a:rPr lang="en-US" sz="2400" dirty="0"/>
              <a:t>the Concept of the Enemy </a:t>
            </a:r>
            <a:endParaRPr lang="en-US" sz="2400" dirty="0" smtClean="0"/>
          </a:p>
          <a:p>
            <a:pPr lvl="0"/>
            <a:r>
              <a:rPr lang="en-US" sz="2400" dirty="0" smtClean="0"/>
              <a:t>Define </a:t>
            </a:r>
            <a:r>
              <a:rPr lang="en-US" sz="2400" dirty="0"/>
              <a:t>the </a:t>
            </a:r>
            <a:r>
              <a:rPr lang="en-US" sz="2400" dirty="0" smtClean="0"/>
              <a:t>Goal(s)</a:t>
            </a:r>
            <a:endParaRPr lang="en-US" sz="2400" dirty="0"/>
          </a:p>
          <a:p>
            <a:pPr lvl="0"/>
            <a:r>
              <a:rPr lang="en-US" sz="2400" dirty="0"/>
              <a:t>Secure the Border</a:t>
            </a:r>
          </a:p>
          <a:p>
            <a:pPr lvl="0"/>
            <a:r>
              <a:rPr lang="en-US" sz="2400" dirty="0"/>
              <a:t>Eliminate the Internal </a:t>
            </a:r>
            <a:r>
              <a:rPr lang="en-US" sz="2400" dirty="0" smtClean="0"/>
              <a:t>Threat</a:t>
            </a:r>
            <a:endParaRPr lang="en-US" sz="2400" dirty="0"/>
          </a:p>
          <a:p>
            <a:pPr lvl="0"/>
            <a:r>
              <a:rPr lang="en-US" sz="2400" dirty="0"/>
              <a:t>Craft Layered Defenses</a:t>
            </a:r>
          </a:p>
          <a:p>
            <a:pPr lvl="0"/>
            <a:r>
              <a:rPr lang="en-US" sz="2400" dirty="0"/>
              <a:t>Fight the Battle Over There</a:t>
            </a:r>
          </a:p>
          <a:p>
            <a:pPr lvl="0"/>
            <a:r>
              <a:rPr lang="en-US" sz="2400" dirty="0"/>
              <a:t>Use ASD/Preventive War</a:t>
            </a:r>
          </a:p>
          <a:p>
            <a:pPr lvl="0"/>
            <a:r>
              <a:rPr lang="en-US" sz="2400" dirty="0"/>
              <a:t>Create </a:t>
            </a:r>
            <a:r>
              <a:rPr lang="en-US" sz="2400" dirty="0" smtClean="0"/>
              <a:t>New </a:t>
            </a:r>
            <a:r>
              <a:rPr lang="en-US" sz="2400" dirty="0"/>
              <a:t>Collective Security </a:t>
            </a:r>
            <a:r>
              <a:rPr lang="en-US" sz="2400" dirty="0" smtClean="0"/>
              <a:t>Institutions/</a:t>
            </a:r>
          </a:p>
          <a:p>
            <a:pPr marL="0" lvl="0" indent="0">
              <a:buNone/>
            </a:pPr>
            <a:r>
              <a:rPr lang="en-US" sz="2400" dirty="0" smtClean="0"/>
              <a:t>Spheres </a:t>
            </a:r>
            <a:r>
              <a:rPr lang="en-US" sz="2400" dirty="0"/>
              <a:t>of </a:t>
            </a:r>
            <a:r>
              <a:rPr lang="en-US" sz="2400" dirty="0" smtClean="0"/>
              <a:t>Influence</a:t>
            </a:r>
            <a:endParaRPr lang="en-US" sz="2400" dirty="0"/>
          </a:p>
          <a:p>
            <a:pPr lvl="0"/>
            <a:r>
              <a:rPr lang="en-US" sz="2400" dirty="0"/>
              <a:t>Use Tailored/Economical Force </a:t>
            </a:r>
          </a:p>
          <a:p>
            <a:pPr lvl="0"/>
            <a:r>
              <a:rPr lang="en-US" sz="2400" dirty="0"/>
              <a:t>Wage </a:t>
            </a:r>
            <a:r>
              <a:rPr lang="en-US" sz="2400" dirty="0" smtClean="0"/>
              <a:t>Contra </a:t>
            </a:r>
            <a:r>
              <a:rPr lang="en-US" sz="2400" dirty="0" err="1"/>
              <a:t>Barbarum</a:t>
            </a:r>
            <a:r>
              <a:rPr lang="en-US" sz="2400" dirty="0"/>
              <a:t> </a:t>
            </a:r>
          </a:p>
          <a:p>
            <a:pPr lvl="0"/>
            <a:r>
              <a:rPr lang="en-US" sz="2400" dirty="0"/>
              <a:t>Wage </a:t>
            </a:r>
            <a:r>
              <a:rPr lang="en-US" sz="2400" dirty="0" smtClean="0"/>
              <a:t>INFOWAR</a:t>
            </a:r>
          </a:p>
          <a:p>
            <a:pPr lvl="0"/>
            <a:r>
              <a:rPr lang="en-US" sz="2400" dirty="0" smtClean="0"/>
              <a:t>Trigger </a:t>
            </a:r>
            <a:r>
              <a:rPr lang="en-US" sz="2400" dirty="0"/>
              <a:t>Protestant Reformation in Islam</a:t>
            </a:r>
          </a:p>
          <a:p>
            <a:pPr lvl="0"/>
            <a:r>
              <a:rPr lang="en-US" sz="2400" dirty="0" smtClean="0"/>
              <a:t>Achieve Limited Government, Strengthened </a:t>
            </a:r>
            <a:r>
              <a:rPr lang="en-US" sz="2400" dirty="0" err="1" smtClean="0"/>
              <a:t>Thumos</a:t>
            </a:r>
            <a:r>
              <a:rPr lang="en-US" sz="2400" dirty="0" smtClean="0"/>
              <a:t>, Self Sufficiency</a:t>
            </a:r>
            <a:endParaRPr lang="en-US" sz="2400" dirty="0"/>
          </a:p>
        </p:txBody>
      </p:sp>
      <p:pic>
        <p:nvPicPr>
          <p:cNvPr id="2050" name="Picture 2" descr="C:\Users\user\Pictures\My Picture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05000"/>
            <a:ext cx="2835464" cy="371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68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Define the Sphere of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Freedom and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Vital Interests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apitalism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common law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constitutionalism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republican virtues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natural law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democratic institutions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free trade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iberal, secular governance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Pictures\why we figh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81200"/>
            <a:ext cx="414528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41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Restore the Concept of the Enemy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Restore the Concept of the </a:t>
            </a:r>
            <a:r>
              <a:rPr lang="en-US" sz="2400" dirty="0" smtClean="0"/>
              <a:t>Enemy</a:t>
            </a:r>
          </a:p>
          <a:p>
            <a:pPr lvl="0"/>
            <a:r>
              <a:rPr lang="en-US" sz="2400" dirty="0" smtClean="0"/>
              <a:t>Define </a:t>
            </a:r>
            <a:r>
              <a:rPr lang="en-US" sz="2400" dirty="0"/>
              <a:t>the </a:t>
            </a:r>
            <a:r>
              <a:rPr lang="en-US" sz="2400" dirty="0" smtClean="0"/>
              <a:t>Enemy</a:t>
            </a:r>
          </a:p>
          <a:p>
            <a:pPr lvl="0"/>
            <a:r>
              <a:rPr lang="en-US" sz="2400" dirty="0" smtClean="0"/>
              <a:t>General Mobilization</a:t>
            </a:r>
            <a:endParaRPr lang="en-US" sz="2400" dirty="0"/>
          </a:p>
        </p:txBody>
      </p:sp>
      <p:pic>
        <p:nvPicPr>
          <p:cNvPr id="4098" name="Picture 2" descr="C:\Users\user\Pictures\9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77102"/>
            <a:ext cx="2362200" cy="272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Pictures\My Pictures\talib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7854"/>
            <a:ext cx="2924174" cy="219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Pictures\food ration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12256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Define the </a:t>
            </a:r>
            <a:r>
              <a:rPr lang="en-US" sz="3600" dirty="0" smtClean="0"/>
              <a:t>Goal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Differentiate Goal from Strategies from Operations from Tactics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Kill or Capture All Islamists?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Win All Hearts and Minds?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Reformation within Islam?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Deterrence/Dissuasion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Beware the Shell Game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Pictures\go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38400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Pictures\shell ga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72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6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Craft Layered Defenses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1360"/>
          </a:xfrm>
        </p:spPr>
        <p:txBody>
          <a:bodyPr/>
          <a:lstStyle/>
          <a:p>
            <a:r>
              <a:rPr lang="en-US" dirty="0" smtClean="0"/>
              <a:t>Premised on CBG doctrine</a:t>
            </a:r>
          </a:p>
          <a:p>
            <a:r>
              <a:rPr lang="en-US" dirty="0" smtClean="0"/>
              <a:t>Concentric circles, highest value at center</a:t>
            </a:r>
          </a:p>
          <a:p>
            <a:r>
              <a:rPr lang="en-US" dirty="0" smtClean="0"/>
              <a:t> CONUS is carrier, allies are pickets, other instruments of power (diplomacy, intelligence, etc.) are subs</a:t>
            </a:r>
          </a:p>
          <a:p>
            <a:endParaRPr lang="en-US" dirty="0"/>
          </a:p>
        </p:txBody>
      </p:sp>
      <p:pic>
        <p:nvPicPr>
          <p:cNvPr id="6146" name="Picture 2" descr="C:\Users\user\Pictures\carrier battle gr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733800"/>
            <a:ext cx="4343399" cy="28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21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Assay/Reduce Internal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Securitize border</a:t>
            </a:r>
          </a:p>
          <a:p>
            <a:r>
              <a:rPr lang="en-US" dirty="0" smtClean="0"/>
              <a:t>Ensure those present are not allied to hostile actors</a:t>
            </a:r>
          </a:p>
          <a:p>
            <a:r>
              <a:rPr lang="en-US" dirty="0" smtClean="0"/>
              <a:t>Encourage domestic Muslims to follow in path of Japanese-Americans during WWII</a:t>
            </a:r>
            <a:endParaRPr lang="en-US" dirty="0"/>
          </a:p>
        </p:txBody>
      </p:sp>
      <p:pic>
        <p:nvPicPr>
          <p:cNvPr id="7171" name="Picture 3" descr="C:\Users\user\Pictures\442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170" y="4328505"/>
            <a:ext cx="3124200" cy="207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Pictures\muslim border cross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357688"/>
            <a:ext cx="2895600" cy="218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2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Fight Over There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Less collateral damage to American interests</a:t>
            </a:r>
          </a:p>
          <a:p>
            <a:r>
              <a:rPr lang="en-US" dirty="0" smtClean="0"/>
              <a:t>Induces indigenous pressure to abandon campaign</a:t>
            </a:r>
            <a:endParaRPr lang="en-US" dirty="0"/>
          </a:p>
        </p:txBody>
      </p:sp>
      <p:pic>
        <p:nvPicPr>
          <p:cNvPr id="8194" name="Picture 2" descr="C:\Users\user\Pictures\new york 19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3505200" cy="26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Pictures\dresd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400"/>
            <a:ext cx="3760614" cy="26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9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Anticipatory Self-Defense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wait until attacked to return fire</a:t>
            </a:r>
          </a:p>
          <a:p>
            <a:r>
              <a:rPr lang="en-US" dirty="0" smtClean="0"/>
              <a:t>Requires vigorous legal and diplomatic campaigns</a:t>
            </a:r>
          </a:p>
          <a:p>
            <a:r>
              <a:rPr lang="en-US" dirty="0" smtClean="0"/>
              <a:t>Necessitates sharing intelligence</a:t>
            </a:r>
          </a:p>
          <a:p>
            <a:r>
              <a:rPr lang="en-US" dirty="0" smtClean="0"/>
              <a:t>Political risk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9218" name="Picture 2" descr="C:\Users\user\Pictures\bib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434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Pictures\eisenhow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95800"/>
            <a:ext cx="403411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97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Create </a:t>
            </a:r>
            <a:r>
              <a:rPr lang="en-US" dirty="0" smtClean="0"/>
              <a:t>New </a:t>
            </a:r>
            <a:r>
              <a:rPr lang="en-US" dirty="0"/>
              <a:t>Collective Security Institutions/Spheres of </a:t>
            </a:r>
            <a:r>
              <a:rPr lang="en-US" dirty="0" smtClean="0"/>
              <a:t>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UN is broken: Chapter VII unenforceable, formal equality of states promotes mischief, Security Council politicized</a:t>
            </a:r>
          </a:p>
          <a:p>
            <a:r>
              <a:rPr lang="en-US" sz="2000" dirty="0" smtClean="0"/>
              <a:t>No money to go it alone</a:t>
            </a:r>
          </a:p>
          <a:p>
            <a:r>
              <a:rPr lang="en-US" sz="2000" dirty="0" smtClean="0"/>
              <a:t>Like-Minded coalitions of able and willing exist</a:t>
            </a:r>
          </a:p>
          <a:p>
            <a:r>
              <a:rPr lang="en-US" sz="2000" dirty="0" smtClean="0"/>
              <a:t>Churchill’s Great Powers spheres-of-influence may be more effective, cheaper, and more consistent with regional HR norms</a:t>
            </a:r>
          </a:p>
        </p:txBody>
      </p:sp>
      <p:pic>
        <p:nvPicPr>
          <p:cNvPr id="10242" name="Picture 2" descr="C:\Users\user\Pictures\spheres of influ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3800"/>
            <a:ext cx="366968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Pictures\UN srebreni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77" y="3769468"/>
            <a:ext cx="3749951" cy="25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178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Tailored/Economical </a:t>
            </a:r>
            <a:r>
              <a:rPr lang="en-US" dirty="0" smtClean="0"/>
              <a:t>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Counterregime</a:t>
            </a:r>
            <a:r>
              <a:rPr lang="en-US" sz="2400" dirty="0" smtClean="0"/>
              <a:t>: economical, little collateral damage (Hitler 1938, Saddam 1990, ?)</a:t>
            </a:r>
          </a:p>
          <a:p>
            <a:r>
              <a:rPr lang="en-US" sz="2400" dirty="0" smtClean="0"/>
              <a:t>Assassination: lawful if head of state is head of armed forces</a:t>
            </a:r>
          </a:p>
          <a:p>
            <a:r>
              <a:rPr lang="en-US" sz="2400" dirty="0" smtClean="0"/>
              <a:t>Covert ops: supports indigenization strategy</a:t>
            </a:r>
          </a:p>
          <a:p>
            <a:r>
              <a:rPr lang="en-US" sz="2400" dirty="0" smtClean="0"/>
              <a:t>Proxies: saves U.S. lives, treasure</a:t>
            </a:r>
          </a:p>
          <a:p>
            <a:r>
              <a:rPr lang="en-US" sz="2400" dirty="0" smtClean="0"/>
              <a:t>Technology: comparative advantage</a:t>
            </a:r>
            <a:endParaRPr lang="en-US" sz="2400" dirty="0"/>
          </a:p>
        </p:txBody>
      </p:sp>
      <p:pic>
        <p:nvPicPr>
          <p:cNvPr id="11266" name="Picture 2" descr="C:\Users\user\Pictures\c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724399"/>
            <a:ext cx="23812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Pictures\dro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724400"/>
            <a:ext cx="2466976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Pictures\hitler assassina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72440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511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 </a:t>
            </a:r>
            <a:r>
              <a:rPr lang="en-US" dirty="0" err="1"/>
              <a:t>Barbarum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Resurrect Greco/Roman and common-law distinction</a:t>
            </a:r>
          </a:p>
          <a:p>
            <a:r>
              <a:rPr lang="en-US" sz="2400" dirty="0"/>
              <a:t>L</a:t>
            </a:r>
            <a:r>
              <a:rPr lang="en-US" sz="2400" dirty="0" smtClean="0"/>
              <a:t>ink </a:t>
            </a:r>
            <a:r>
              <a:rPr lang="en-US" sz="2400" dirty="0"/>
              <a:t>ad </a:t>
            </a:r>
            <a:r>
              <a:rPr lang="en-US" sz="2400" dirty="0" smtClean="0"/>
              <a:t>bellum/in bello: Just War v. Unjust War</a:t>
            </a:r>
          </a:p>
          <a:p>
            <a:r>
              <a:rPr lang="en-US" sz="2400" dirty="0" smtClean="0"/>
              <a:t>Suspend </a:t>
            </a:r>
            <a:r>
              <a:rPr lang="en-US" sz="2400" dirty="0"/>
              <a:t>in bello </a:t>
            </a:r>
            <a:r>
              <a:rPr lang="en-US" sz="2400" dirty="0" smtClean="0"/>
              <a:t>protection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 descr="C:\Users\user\Pictures\oriflam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05200"/>
            <a:ext cx="571500" cy="274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er\Pictures\barbarian 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657600"/>
            <a:ext cx="3657600" cy="241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Pictures\walz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14573"/>
            <a:ext cx="17526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244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Wage </a:t>
            </a:r>
            <a:r>
              <a:rPr lang="en-US" dirty="0" smtClean="0"/>
              <a:t>INFOWAR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</a:t>
            </a:r>
            <a:r>
              <a:rPr lang="en-US" dirty="0" smtClean="0"/>
              <a:t>ight </a:t>
            </a:r>
            <a:r>
              <a:rPr lang="en-US" dirty="0"/>
              <a:t>legal </a:t>
            </a:r>
            <a:r>
              <a:rPr lang="en-US" dirty="0" smtClean="0"/>
              <a:t>revisionism</a:t>
            </a:r>
          </a:p>
          <a:p>
            <a:r>
              <a:rPr lang="en-US" dirty="0" smtClean="0"/>
              <a:t>Failed/rogue states no longer formal equals</a:t>
            </a:r>
          </a:p>
          <a:p>
            <a:r>
              <a:rPr lang="en-US" dirty="0" smtClean="0"/>
              <a:t>Strategic messaging </a:t>
            </a:r>
            <a:r>
              <a:rPr lang="en-US" dirty="0"/>
              <a:t>through media like Radio </a:t>
            </a:r>
            <a:r>
              <a:rPr lang="en-US" dirty="0" err="1" smtClean="0"/>
              <a:t>Sawa</a:t>
            </a:r>
            <a:r>
              <a:rPr lang="en-US" dirty="0"/>
              <a:t>, al </a:t>
            </a:r>
            <a:r>
              <a:rPr lang="en-US" dirty="0" err="1"/>
              <a:t>Hurra</a:t>
            </a:r>
            <a:r>
              <a:rPr lang="en-US" dirty="0" smtClean="0"/>
              <a:t>) and </a:t>
            </a:r>
            <a:r>
              <a:rPr lang="en-US" dirty="0" err="1" smtClean="0"/>
              <a:t>intel</a:t>
            </a:r>
            <a:r>
              <a:rPr lang="en-US" dirty="0" smtClean="0"/>
              <a:t> sharing </a:t>
            </a:r>
            <a:r>
              <a:rPr lang="en-US" smtClean="0"/>
              <a:t>with allies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314" name="Picture 2" descr="C:\Users\user\Pictures\failed sta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469860"/>
            <a:ext cx="29813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Pictures\lawfa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161925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user\Pictures\al hur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469860"/>
            <a:ext cx="28384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135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Trigger Protestant Reformation in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Ended religion as cause of war in West in 17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Would end existential conflict</a:t>
            </a:r>
          </a:p>
          <a:p>
            <a:r>
              <a:rPr lang="en-US" dirty="0" smtClean="0"/>
              <a:t>May require Islamic civil war, which would turn energies inward</a:t>
            </a:r>
            <a:endParaRPr lang="en-US" dirty="0"/>
          </a:p>
        </p:txBody>
      </p:sp>
      <p:pic>
        <p:nvPicPr>
          <p:cNvPr id="14338" name="Picture 2" descr="C:\Users\user\Pictures\Clash_of_Civilizations_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373" y="4762296"/>
            <a:ext cx="3564444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Pictures\200px-Clash_civiliza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524" y="4450134"/>
            <a:ext cx="1310135" cy="201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user\Pictures\luth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98708"/>
            <a:ext cx="1952171" cy="17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user\Pictures\treaty-of-westphalia-signed-at-munster-24th-october-16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41" y="4353026"/>
            <a:ext cx="1653955" cy="22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605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Achieve Limited Government, Strengthen </a:t>
            </a:r>
            <a:r>
              <a:rPr lang="en-US" sz="3600" dirty="0" err="1" smtClean="0"/>
              <a:t>Thumos</a:t>
            </a:r>
            <a:r>
              <a:rPr lang="en-US" sz="3600" dirty="0" smtClean="0"/>
              <a:t>, Become Self-Sufficient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financial vulnerability, particularly on </a:t>
            </a:r>
            <a:r>
              <a:rPr lang="en-US" dirty="0" err="1" smtClean="0"/>
              <a:t>nonfriendly</a:t>
            </a:r>
            <a:r>
              <a:rPr lang="en-US" dirty="0" smtClean="0"/>
              <a:t> powers</a:t>
            </a:r>
          </a:p>
          <a:p>
            <a:r>
              <a:rPr lang="en-US" dirty="0"/>
              <a:t>Strengthen </a:t>
            </a:r>
            <a:r>
              <a:rPr lang="en-US" dirty="0" err="1"/>
              <a:t>thumos</a:t>
            </a:r>
            <a:r>
              <a:rPr lang="en-US" dirty="0"/>
              <a:t>, </a:t>
            </a:r>
            <a:r>
              <a:rPr lang="en-US" dirty="0" smtClean="0"/>
              <a:t>civism</a:t>
            </a:r>
          </a:p>
          <a:p>
            <a:r>
              <a:rPr lang="en-US" dirty="0" smtClean="0"/>
              <a:t>Resource self-sufficiency</a:t>
            </a:r>
          </a:p>
          <a:p>
            <a:r>
              <a:rPr lang="en-US" dirty="0" smtClean="0"/>
              <a:t>Support every strategy and the goal</a:t>
            </a:r>
            <a:endParaRPr lang="en-US" dirty="0"/>
          </a:p>
        </p:txBody>
      </p:sp>
      <p:pic>
        <p:nvPicPr>
          <p:cNvPr id="15362" name="Picture 2" descr="C:\Users\user\Pictures\gas 1970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14950"/>
            <a:ext cx="16383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ser\Pictures\china mon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58" y="5114924"/>
            <a:ext cx="161764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user\Pictures\the-battle-of-thermopylae-300_-movie-film-print-poster-canvas_-sizes-a3-a2-a1-360-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902357"/>
            <a:ext cx="2133600" cy="150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user\Pictures\spend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232" y="464820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592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hlinkClick r:id="rId2"/>
              </a:rPr>
              <a:t>Prof. William Bradford</a:t>
            </a: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Law/Government Sections</a:t>
            </a: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United States Coast Guard Academy</a:t>
            </a: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15 Mohegan Avenue</a:t>
            </a: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New London, CT 06320</a:t>
            </a: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(703) 517-5719</a:t>
            </a: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William.bradford@post.harvard.edu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53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5416</TotalTime>
  <Words>554</Words>
  <Application>Microsoft Macintosh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 PROPOSED GRAND STRATEGY FOR THE UNITED STATES </vt:lpstr>
      <vt:lpstr>14 Point Grand Strategy for Victory in the Global War on Terror</vt:lpstr>
      <vt:lpstr>Define the Sphere of Freedom and Vital Interests</vt:lpstr>
      <vt:lpstr>Restore the Concept of the Enemy</vt:lpstr>
      <vt:lpstr>Define the Goal</vt:lpstr>
      <vt:lpstr>Craft Layered Defenses</vt:lpstr>
      <vt:lpstr>Assay/Reduce Internal Threat</vt:lpstr>
      <vt:lpstr>Fight Over There</vt:lpstr>
      <vt:lpstr>Anticipatory Self-Defense</vt:lpstr>
      <vt:lpstr>Create New Collective Security Institutions/Spheres of Influence</vt:lpstr>
      <vt:lpstr>Use Tailored/Economical Force</vt:lpstr>
      <vt:lpstr>Contra Barbarum</vt:lpstr>
      <vt:lpstr>Wage INFOWAR</vt:lpstr>
      <vt:lpstr>Trigger Protestant Reformation in Islam</vt:lpstr>
      <vt:lpstr>Achieve Limited Government, Strengthen Thumos, Become Self-Sufficient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Reparations: An American Indian Theory of Justice</dc:title>
  <dc:creator>user</dc:creator>
  <cp:lastModifiedBy>Susan Bradford</cp:lastModifiedBy>
  <cp:revision>107</cp:revision>
  <dcterms:created xsi:type="dcterms:W3CDTF">2012-11-12T16:12:27Z</dcterms:created>
  <dcterms:modified xsi:type="dcterms:W3CDTF">2016-12-02T03:58:59Z</dcterms:modified>
</cp:coreProperties>
</file>